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69" r:id="rId4"/>
    <p:sldId id="270" r:id="rId5"/>
    <p:sldId id="271" r:id="rId6"/>
    <p:sldId id="272" r:id="rId7"/>
    <p:sldId id="259" r:id="rId8"/>
    <p:sldId id="261" r:id="rId9"/>
    <p:sldId id="284" r:id="rId10"/>
    <p:sldId id="264" r:id="rId11"/>
    <p:sldId id="262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D48645-FDB1-434E-99C0-4F3F7934DFC2}">
          <p14:sldIdLst>
            <p14:sldId id="256"/>
            <p14:sldId id="269"/>
            <p14:sldId id="270"/>
            <p14:sldId id="271"/>
            <p14:sldId id="272"/>
            <p14:sldId id="259"/>
            <p14:sldId id="261"/>
            <p14:sldId id="284"/>
            <p14:sldId id="264"/>
            <p14:sldId id="26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6" autoAdjust="0"/>
    <p:restoredTop sz="94660"/>
  </p:normalViewPr>
  <p:slideViewPr>
    <p:cSldViewPr snapToGrid="0">
      <p:cViewPr varScale="1">
        <p:scale>
          <a:sx n="78" d="100"/>
          <a:sy n="78" d="100"/>
        </p:scale>
        <p:origin x="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56B65-51F0-403F-A415-CE3A963799A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B13C-AF58-4A05-A469-937002498B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26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B13C-AF58-4A05-A469-937002498BD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717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B13C-AF58-4A05-A469-937002498BD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564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498C0-D4F2-4F93-A985-41D2FE88F361}" type="datetime1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Paumier N. &amp; This A.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378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0D15-2811-4401-AB40-4620FEB4F987}" type="datetime1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54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A7B9-98A9-4C8D-B111-DBF715E48132}" type="datetime1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193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262F-E137-4472-A97B-79D7480E9B92}" type="datetime1">
              <a:rPr lang="fr-FR" smtClean="0"/>
              <a:t>02/12/2014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Paumier N. &amp; This A.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9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9FB2-491D-4E97-82FC-9823517F534F}" type="datetime1">
              <a:rPr lang="fr-FR" smtClean="0"/>
              <a:t>02/12/2014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Paumier N. &amp; This A.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167-EBFC-4E93-A707-D37E63846DEC}" type="datetime1">
              <a:rPr lang="fr-FR" smtClean="0"/>
              <a:t>02/12/2014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Paumier N. &amp; This A.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5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5AC7-3C67-4D2F-B3BE-A35A010AB676}" type="datetime1">
              <a:rPr lang="fr-FR" smtClean="0"/>
              <a:t>02/12/2014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Paumier N. &amp; This A.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86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3B9-31FB-421E-A241-76780047CA54}" type="datetime1">
              <a:rPr lang="fr-FR" smtClean="0"/>
              <a:t>02/12/2014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Paumier N. &amp; This A.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08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C28C-0760-412E-8F8C-562D3B8A5D6D}" type="datetime1">
              <a:rPr lang="fr-FR" smtClean="0"/>
              <a:t>02/12/2014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Paumier N. &amp; This A.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39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3E1F9-1303-4CE3-8F47-252BA0AA73A8}" type="datetime1">
              <a:rPr lang="fr-FR" smtClean="0"/>
              <a:t>02/12/2014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Paumier N. &amp; This A.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86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1490-09F7-4B15-8E1A-533F744E4C10}" type="datetime1">
              <a:rPr lang="fr-FR" smtClean="0"/>
              <a:t>02/12/2014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Paumier N. &amp; This A.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6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CAB-EA16-4708-B43B-77C2A8F8E06A}" type="datetime1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410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05F-F7A9-4367-8490-22186D20261A}" type="datetime1">
              <a:rPr lang="fr-FR" smtClean="0"/>
              <a:t>02/12/2014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Paumier N. &amp; This A.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0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822D-B5ED-4584-B490-EBB038ED1784}" type="datetime1">
              <a:rPr lang="fr-FR" smtClean="0"/>
              <a:t>02/12/2014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Paumier N. &amp; This A.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07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40DD6-CFA8-4101-9BA4-1A5A11E2B63C}" type="datetime1">
              <a:rPr lang="fr-FR" smtClean="0"/>
              <a:t>02/12/2014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Paumier N. &amp; This A.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885D-73D9-478E-9FF8-5E372932C4CF}" type="datetime1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33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25E5-0A76-4A1E-8620-29CE276D0D06}" type="datetime1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4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AAF5-8AD0-46A6-B096-B5E3C186F2F4}" type="datetime1">
              <a:rPr lang="fr-FR" smtClean="0"/>
              <a:t>02/12/2014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31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37F6-9872-47A0-8E6F-D163CB75C19E}" type="datetime1">
              <a:rPr lang="fr-FR" smtClean="0"/>
              <a:t>02/12/2014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00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A147-9E75-4E8C-9A75-3A93D8D2BCBA}" type="datetime1">
              <a:rPr lang="fr-FR" smtClean="0"/>
              <a:t>02/12/2014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57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BAB9-CA84-4CD4-B4C0-A8C38E674ADD}" type="datetime1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546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D7B0-E134-4259-884B-79A1C8D3AECB}" type="datetime1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11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91F81-1ADA-4EC7-8AA2-FDE24A601E20}" type="datetime1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Paumier N. &amp; This A.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BAC1-E05C-45F1-B952-24329F46D5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5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E32F7-8A11-4B5D-A418-B4D43910ED82}" type="datetime1">
              <a:rPr lang="fr-FR" smtClean="0"/>
              <a:t>02/12/2014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Paumier N. &amp; This A.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C449-84A5-4243-8656-1A4F286846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1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8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7" Type="http://schemas.openxmlformats.org/officeDocument/2006/relationships/image" Target="../media/image54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Active Contour External Force Using Vector Field Convolution for Image Segmentation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11133"/>
            <a:ext cx="9144000" cy="1655762"/>
          </a:xfrm>
        </p:spPr>
        <p:txBody>
          <a:bodyPr/>
          <a:lstStyle/>
          <a:p>
            <a:r>
              <a:rPr lang="en-US" dirty="0" smtClean="0"/>
              <a:t>Oral presentation</a:t>
            </a:r>
          </a:p>
          <a:p>
            <a:r>
              <a:rPr lang="en-US" dirty="0" err="1" smtClean="0"/>
              <a:t>Paumier</a:t>
            </a:r>
            <a:r>
              <a:rPr lang="en-US" dirty="0" smtClean="0"/>
              <a:t> Nicolas &amp; This </a:t>
            </a:r>
            <a:r>
              <a:rPr lang="en-US" dirty="0" err="1" smtClean="0"/>
              <a:t>Alexandre</a:t>
            </a:r>
            <a:endParaRPr lang="en-US" dirty="0" smtClean="0"/>
          </a:p>
          <a:p>
            <a:r>
              <a:rPr lang="en-US" dirty="0" smtClean="0"/>
              <a:t>Introduction to medical imaging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36" y="127560"/>
            <a:ext cx="2036064" cy="110147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663440" y="3509963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By Bing Li and Scott T. Acton</a:t>
            </a:r>
            <a:endParaRPr lang="en-US" i="1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A19-17F6-4CBC-BCC5-0620FF569F35}" type="datetime1">
              <a:rPr lang="fr-FR" smtClean="0"/>
              <a:t>02/12/2014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</a:t>
            </a:r>
            <a:r>
              <a:rPr lang="fr-FR" dirty="0" smtClean="0"/>
              <a:t> to contour initialisation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41" y="4146604"/>
            <a:ext cx="3024988" cy="226937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42" y="1690686"/>
            <a:ext cx="3024987" cy="22693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86" y="1690686"/>
            <a:ext cx="3024987" cy="22693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86" y="4146605"/>
            <a:ext cx="3024987" cy="226937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8A17-3345-4D48-AA23-4D355533DEA6}" type="datetime1">
              <a:rPr lang="fr-FR" smtClean="0"/>
              <a:t>02/12/2014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Convergence to </a:t>
            </a:r>
            <a:r>
              <a:rPr lang="fr-FR" dirty="0" err="1" smtClean="0"/>
              <a:t>concavities</a:t>
            </a:r>
            <a:r>
              <a:rPr lang="fr-FR" dirty="0" smtClean="0"/>
              <a:t> (1/2) 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2575"/>
            <a:ext cx="4208941" cy="3157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59" y="2082575"/>
            <a:ext cx="4208941" cy="3157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9355" y="5447378"/>
            <a:ext cx="56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GVF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8966014" y="5447378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VFC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230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Convergence to </a:t>
            </a:r>
            <a:r>
              <a:rPr lang="fr-FR" dirty="0" err="1" smtClean="0"/>
              <a:t>concavities</a:t>
            </a:r>
            <a:r>
              <a:rPr lang="fr-FR" dirty="0" smtClean="0"/>
              <a:t> (2/2)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257"/>
            <a:ext cx="4454651" cy="3341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49" y="2166257"/>
            <a:ext cx="4454651" cy="3341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2210" y="5677124"/>
            <a:ext cx="56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GVF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8843159" y="5677124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VFC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402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Robustness</a:t>
            </a:r>
            <a:r>
              <a:rPr lang="fr-FR" dirty="0" smtClean="0"/>
              <a:t> to noise : GVF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salt&amp;pepper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96" y="2329678"/>
            <a:ext cx="4106404" cy="308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79"/>
            <a:ext cx="4106403" cy="308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93" y="2329678"/>
            <a:ext cx="4106403" cy="30806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9886" y="56799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1%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5862603" y="567999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5%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905401" y="56799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862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VFC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salt&amp;pepper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38" y="2055812"/>
            <a:ext cx="4614262" cy="3461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055812"/>
            <a:ext cx="4615544" cy="3462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7774" y="569888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5%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8813272" y="569888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37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GVF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additive </a:t>
            </a:r>
            <a:r>
              <a:rPr lang="fr-FR" dirty="0" err="1" smtClean="0"/>
              <a:t>gaussian</a:t>
            </a:r>
            <a:r>
              <a:rPr lang="fr-FR" dirty="0" smtClean="0"/>
              <a:t> noise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92" y="2335261"/>
            <a:ext cx="3968186" cy="2976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5" y="2335264"/>
            <a:ext cx="3968186" cy="2976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07" y="2335261"/>
            <a:ext cx="3968185" cy="29769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569590" y="5587473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590" y="5587473"/>
                <a:ext cx="111203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539981" y="5587473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981" y="5587473"/>
                <a:ext cx="111203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9510372" y="5587473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372" y="5587473"/>
                <a:ext cx="111203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2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VFC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gaussian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57" y="2333611"/>
            <a:ext cx="3970388" cy="2978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8" y="2333611"/>
            <a:ext cx="3970388" cy="29786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43" y="2333611"/>
            <a:ext cx="3970388" cy="29786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633804" y="5585820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804" y="5585820"/>
                <a:ext cx="111203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539982" y="5585820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982" y="5585820"/>
                <a:ext cx="111203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383433" y="5585820"/>
                <a:ext cx="1036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fr-FR" dirty="0" smtClean="0"/>
                  <a:t>15</a:t>
                </a:r>
                <a:endParaRPr lang="fr-FR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33" y="5585820"/>
                <a:ext cx="1036694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8197" r="-411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1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impact of the </a:t>
            </a:r>
            <a:r>
              <a:rPr lang="fr-FR" dirty="0" err="1" smtClean="0"/>
              <a:t>kernel</a:t>
            </a:r>
            <a:r>
              <a:rPr lang="fr-FR" dirty="0" smtClean="0"/>
              <a:t> radius ?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2204316"/>
            <a:ext cx="4766674" cy="3575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4316"/>
            <a:ext cx="4766674" cy="35759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92576" y="6016943"/>
                <a:ext cx="1905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=0.15,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=128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76" y="6016943"/>
                <a:ext cx="190552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2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766062" y="6016943"/>
                <a:ext cx="17772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=0.15,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062" y="6016943"/>
                <a:ext cx="177728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37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51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504683" cy="4504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342865"/>
            <a:ext cx="534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Capture range </a:t>
            </a:r>
            <a:r>
              <a:rPr lang="fr-FR" dirty="0" err="1" smtClean="0"/>
              <a:t>definition</a:t>
            </a:r>
            <a:r>
              <a:rPr lang="fr-FR" dirty="0" smtClean="0"/>
              <a:t> has been </a:t>
            </a:r>
            <a:r>
              <a:rPr lang="fr-FR" dirty="0" err="1" smtClean="0"/>
              <a:t>improved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Concavities</a:t>
            </a:r>
            <a:r>
              <a:rPr lang="fr-FR" dirty="0" smtClean="0"/>
              <a:t> converge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conserved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computational</a:t>
            </a:r>
            <a:r>
              <a:rPr lang="fr-FR" dirty="0" smtClean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robustness</a:t>
            </a:r>
            <a:r>
              <a:rPr lang="fr-FR" dirty="0" smtClean="0"/>
              <a:t> to noise </a:t>
            </a:r>
            <a:r>
              <a:rPr lang="fr-FR" dirty="0" err="1" smtClean="0"/>
              <a:t>compared</a:t>
            </a:r>
            <a:r>
              <a:rPr lang="fr-FR" dirty="0" smtClean="0"/>
              <a:t> to GVF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39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2" y="1690688"/>
            <a:ext cx="6004578" cy="4504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0" y="3342865"/>
            <a:ext cx="534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Capture range </a:t>
            </a:r>
            <a:r>
              <a:rPr lang="fr-FR" dirty="0" err="1" smtClean="0"/>
              <a:t>definition</a:t>
            </a:r>
            <a:r>
              <a:rPr lang="fr-FR" dirty="0" smtClean="0"/>
              <a:t> has been </a:t>
            </a:r>
            <a:r>
              <a:rPr lang="fr-FR" dirty="0" err="1" smtClean="0"/>
              <a:t>improved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Concavities</a:t>
            </a:r>
            <a:r>
              <a:rPr lang="fr-FR" dirty="0" smtClean="0"/>
              <a:t> converge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conserved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computational</a:t>
            </a:r>
            <a:r>
              <a:rPr lang="fr-FR" dirty="0" smtClean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robustness</a:t>
            </a:r>
            <a:r>
              <a:rPr lang="fr-FR" dirty="0" smtClean="0"/>
              <a:t> to noise </a:t>
            </a:r>
            <a:r>
              <a:rPr lang="fr-FR" dirty="0" err="1" smtClean="0"/>
              <a:t>compared</a:t>
            </a:r>
            <a:r>
              <a:rPr lang="fr-FR" dirty="0" smtClean="0"/>
              <a:t> to GVF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115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379428" y="1930717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Goal</a:t>
            </a:r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4903977" y="2402735"/>
            <a:ext cx="2409802" cy="2276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402769" y="2874755"/>
            <a:ext cx="1427724" cy="137440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428527" y="2900513"/>
            <a:ext cx="1386461" cy="1332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A61-BDFF-4BF4-B4F6-CCB1FBC2C043}" type="datetime1">
              <a:rPr lang="fr-FR" smtClean="0"/>
              <a:t>02/12/2014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78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2" y="1690688"/>
            <a:ext cx="6004578" cy="4504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3342865"/>
            <a:ext cx="534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Adaptative </a:t>
            </a:r>
            <a:r>
              <a:rPr lang="fr-FR" dirty="0" err="1" smtClean="0"/>
              <a:t>kernel</a:t>
            </a:r>
            <a:r>
              <a:rPr lang="fr-FR" dirty="0" smtClean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In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With</a:t>
            </a:r>
            <a:r>
              <a:rPr lang="fr-FR" dirty="0" smtClean="0"/>
              <a:t> respect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Multi-</a:t>
            </a:r>
            <a:r>
              <a:rPr lang="fr-FR" dirty="0" err="1" smtClean="0"/>
              <a:t>scale</a:t>
            </a:r>
            <a:r>
              <a:rPr lang="fr-FR" dirty="0" smtClean="0"/>
              <a:t> VFC to </a:t>
            </a:r>
            <a:r>
              <a:rPr lang="fr-FR" dirty="0" err="1" smtClean="0"/>
              <a:t>handle</a:t>
            </a:r>
            <a:r>
              <a:rPr lang="fr-FR" dirty="0" smtClean="0"/>
              <a:t>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4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– </a:t>
            </a:r>
            <a:r>
              <a:rPr lang="fr-FR" dirty="0" err="1" smtClean="0"/>
              <a:t>Energy</a:t>
            </a:r>
            <a:r>
              <a:rPr lang="fr-FR" dirty="0" smtClean="0"/>
              <a:t> minimisation</a:t>
            </a:r>
            <a:br>
              <a:rPr lang="fr-FR" dirty="0" smtClean="0"/>
            </a:b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838200" y="2407235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54770" y="2407235"/>
            <a:ext cx="0" cy="851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8" idx="4"/>
          </p:cNvCxnSpPr>
          <p:nvPr/>
        </p:nvCxnSpPr>
        <p:spPr>
          <a:xfrm flipV="1">
            <a:off x="2554770" y="4709631"/>
            <a:ext cx="0" cy="918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286412" y="4017649"/>
            <a:ext cx="98002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38200" y="4017650"/>
            <a:ext cx="913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823128" y="332566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18" y="2487483"/>
            <a:ext cx="3952875" cy="1485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11" y="3778198"/>
            <a:ext cx="3857625" cy="13906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5FDE-1A63-49A6-9C36-A6C4586AD904}" type="datetime1">
              <a:rPr lang="fr-FR" smtClean="0"/>
              <a:t>02/12/2014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31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1879" y="2777800"/>
            <a:ext cx="2923504" cy="2318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Active contours – </a:t>
            </a:r>
            <a:r>
              <a:rPr lang="fr-FR" dirty="0" err="1"/>
              <a:t>Energy</a:t>
            </a:r>
            <a:r>
              <a:rPr lang="fr-FR" dirty="0"/>
              <a:t> minimisation</a:t>
            </a:r>
            <a:br>
              <a:rPr lang="fr-FR" dirty="0"/>
            </a:b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18" name="Oval 17"/>
          <p:cNvSpPr/>
          <p:nvPr/>
        </p:nvSpPr>
        <p:spPr>
          <a:xfrm>
            <a:off x="1751989" y="324491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>
            <a:endCxn id="3" idx="0"/>
          </p:cNvCxnSpPr>
          <p:nvPr/>
        </p:nvCxnSpPr>
        <p:spPr>
          <a:xfrm flipV="1">
            <a:off x="2483631" y="2777800"/>
            <a:ext cx="0" cy="4671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66894" y="4460341"/>
            <a:ext cx="248379" cy="6356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751989" y="4490745"/>
            <a:ext cx="275672" cy="605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44389" y="2876795"/>
            <a:ext cx="2529999" cy="219344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33" y="3382967"/>
            <a:ext cx="3400425" cy="11811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D0C9-1E43-4A10-8092-533C048C28EB}" type="datetime1">
              <a:rPr lang="fr-FR" smtClean="0"/>
              <a:t>02/12/2014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68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Update </a:t>
            </a:r>
            <a:r>
              <a:rPr lang="fr-FR" dirty="0" err="1" smtClean="0"/>
              <a:t>scheme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95459" y="1893194"/>
                <a:ext cx="10658341" cy="3499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𝑐𝑜𝑛𝑡𝑜𝑢𝑟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→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fr-FR" b="0" dirty="0" smtClean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Variation </a:t>
                </a:r>
                <a:r>
                  <a:rPr lang="fr-FR" dirty="0" err="1" smtClean="0"/>
                  <a:t>calculus</a:t>
                </a:r>
                <a:r>
                  <a:rPr lang="fr-FR" dirty="0" smtClean="0"/>
                  <a:t>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err="1" smtClean="0"/>
                  <a:t>Choice</a:t>
                </a:r>
                <a:r>
                  <a:rPr lang="fr-FR" dirty="0" smtClean="0"/>
                  <a:t> of an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law</a:t>
                </a:r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𝑑𝐶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fr-FR" b="0" dirty="0" smtClean="0"/>
                  <a:t> ( </a:t>
                </a:r>
                <a:r>
                  <a:rPr lang="fr-FR" b="0" dirty="0" err="1" smtClean="0"/>
                  <a:t>lagrangian</a:t>
                </a:r>
                <a:r>
                  <a:rPr lang="fr-FR" b="0" dirty="0" smtClean="0"/>
                  <a:t> </a:t>
                </a:r>
                <a:r>
                  <a:rPr lang="fr-FR" b="0" dirty="0" err="1" smtClean="0"/>
                  <a:t>evolution</a:t>
                </a:r>
                <a:r>
                  <a:rPr lang="fr-FR" b="0" dirty="0" smtClean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+ temporal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finite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differences</a:t>
                </a:r>
                <a:r>
                  <a:rPr lang="fr-FR" dirty="0" smtClean="0"/>
                  <a:t>) </a:t>
                </a:r>
                <a:r>
                  <a:rPr lang="fr-FR" dirty="0" smtClean="0">
                    <a:sym typeface="Wingdings" panose="05000000000000000000" pitchFamily="2" charset="2"/>
                  </a:rPr>
                  <a:t> update </a:t>
                </a:r>
                <a:r>
                  <a:rPr lang="fr-FR" dirty="0" err="1" smtClean="0">
                    <a:sym typeface="Wingdings" panose="05000000000000000000" pitchFamily="2" charset="2"/>
                  </a:rPr>
                  <a:t>scheme</a:t>
                </a:r>
                <a:r>
                  <a:rPr lang="fr-FR" dirty="0" smtClean="0"/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K penta-diagonal matrix </a:t>
                </a:r>
                <a:r>
                  <a:rPr lang="fr-FR" dirty="0" err="1" smtClean="0"/>
                  <a:t>computed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thanks</a:t>
                </a:r>
                <a:r>
                  <a:rPr lang="fr-FR" dirty="0" smtClean="0"/>
                  <a:t> to the 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FR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59" y="1893194"/>
                <a:ext cx="10658341" cy="3499420"/>
              </a:xfrm>
              <a:prstGeom prst="rect">
                <a:avLst/>
              </a:prstGeom>
              <a:blipFill rotWithShape="0">
                <a:blip r:embed="rId2"/>
                <a:stretch>
                  <a:fillRect l="-457" t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289D-C075-4794-88A9-B7922954AE71}" type="datetime1">
              <a:rPr lang="fr-FR" smtClean="0"/>
              <a:t>02/12/2014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0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External</a:t>
            </a:r>
            <a:r>
              <a:rPr lang="fr-FR" dirty="0" smtClean="0"/>
              <a:t> force </a:t>
            </a:r>
            <a:r>
              <a:rPr lang="fr-FR" dirty="0" err="1" smtClean="0"/>
              <a:t>using</a:t>
            </a:r>
            <a:r>
              <a:rPr lang="fr-FR" dirty="0" smtClean="0"/>
              <a:t> Gradient </a:t>
            </a:r>
            <a:r>
              <a:rPr lang="fr-FR" dirty="0" err="1" smtClean="0"/>
              <a:t>Vector</a:t>
            </a:r>
            <a:r>
              <a:rPr lang="fr-FR" dirty="0" smtClean="0"/>
              <a:t> Flow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06" y="1983880"/>
            <a:ext cx="3968594" cy="367060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51262" y="1983880"/>
            <a:ext cx="609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Traditional</a:t>
            </a:r>
            <a:r>
              <a:rPr lang="fr-FR" dirty="0" smtClean="0"/>
              <a:t>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r>
              <a:rPr lang="fr-FR" dirty="0" smtClean="0"/>
              <a:t> : </a:t>
            </a:r>
            <a:r>
              <a:rPr lang="fr-FR" dirty="0" err="1" smtClean="0"/>
              <a:t>difficulty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concavities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156" y="2433721"/>
            <a:ext cx="2599459" cy="42536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0034336" y="5654489"/>
            <a:ext cx="1319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Credit</a:t>
            </a:r>
            <a:r>
              <a:rPr lang="fr-FR" sz="1200" dirty="0" smtClean="0"/>
              <a:t> Xu &amp; Prince</a:t>
            </a:r>
            <a:endParaRPr lang="fr-FR" sz="1200" dirty="0"/>
          </a:p>
        </p:txBody>
      </p:sp>
      <p:sp>
        <p:nvSpPr>
          <p:cNvPr id="10" name="ZoneTexte 9"/>
          <p:cNvSpPr txBox="1"/>
          <p:nvPr/>
        </p:nvSpPr>
        <p:spPr>
          <a:xfrm>
            <a:off x="451262" y="3252561"/>
            <a:ext cx="609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New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  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004" y="3314642"/>
            <a:ext cx="2800711" cy="307251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427326" y="3252561"/>
            <a:ext cx="133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</a:t>
            </a:r>
            <a:r>
              <a:rPr lang="fr-FR" dirty="0" err="1" smtClean="0"/>
              <a:t>inimizing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84" y="3621893"/>
            <a:ext cx="5122975" cy="65473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51262" y="4645955"/>
            <a:ext cx="630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Drawbacks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High </a:t>
            </a:r>
            <a:r>
              <a:rPr lang="en-US" dirty="0" smtClean="0"/>
              <a:t>computational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Sensibility</a:t>
            </a:r>
            <a:r>
              <a:rPr lang="fr-FR" dirty="0" smtClean="0"/>
              <a:t> to noise and </a:t>
            </a:r>
            <a:r>
              <a:rPr lang="fr-FR" dirty="0" err="1" smtClean="0"/>
              <a:t>parameters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Unclear</a:t>
            </a:r>
            <a:r>
              <a:rPr lang="fr-FR" dirty="0" smtClean="0"/>
              <a:t> relation </a:t>
            </a:r>
            <a:r>
              <a:rPr lang="fr-FR" dirty="0" err="1" smtClean="0"/>
              <a:t>between</a:t>
            </a:r>
            <a:r>
              <a:rPr lang="fr-FR" dirty="0" smtClean="0"/>
              <a:t> capture range and </a:t>
            </a:r>
            <a:r>
              <a:rPr lang="fr-FR" dirty="0" err="1" smtClean="0"/>
              <a:t>parameters</a:t>
            </a:r>
            <a:r>
              <a:rPr lang="fr-FR" dirty="0" smtClean="0"/>
              <a:t>  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06" y="1983880"/>
            <a:ext cx="3968594" cy="34151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EF7B-761F-417E-B0FF-4327BE802C04}" type="datetime1">
              <a:rPr lang="fr-FR" smtClean="0"/>
              <a:t>02/12/2014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3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External</a:t>
            </a:r>
            <a:r>
              <a:rPr lang="fr-FR" dirty="0" smtClean="0"/>
              <a:t> Force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 Field Convolution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336" y="1523002"/>
            <a:ext cx="3641581" cy="25018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777472"/>
            <a:ext cx="5122975" cy="65473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17500" y="192017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GVF :</a:t>
            </a:r>
            <a:endParaRPr lang="en-US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2952361" y="1840675"/>
            <a:ext cx="2655077" cy="44882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2952361" y="1840675"/>
            <a:ext cx="2655077" cy="44882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17500" y="288011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VFC :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384" y="2855743"/>
            <a:ext cx="2989659" cy="3937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555" y="2897091"/>
            <a:ext cx="2431439" cy="335371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4583143" y="2874019"/>
            <a:ext cx="67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8294116" y="4449754"/>
            <a:ext cx="305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Speed up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Controllability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Generality</a:t>
            </a:r>
            <a:endParaRPr lang="en-US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389" y="3952993"/>
            <a:ext cx="2158828" cy="35597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143" y="3952993"/>
            <a:ext cx="2444170" cy="35406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6" y="4449754"/>
            <a:ext cx="2686973" cy="210615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55" y="4449754"/>
            <a:ext cx="2706352" cy="2106152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8-93D2-4719-9675-1525C413D0F5}" type="datetime1">
              <a:rPr lang="fr-FR" smtClean="0"/>
              <a:t>02/12/2014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03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of active contours </a:t>
            </a:r>
            <a:r>
              <a:rPr lang="fr-FR" dirty="0" err="1" smtClean="0"/>
              <a:t>using</a:t>
            </a:r>
            <a:r>
              <a:rPr lang="fr-FR" dirty="0" smtClean="0"/>
              <a:t> VFC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006" y="1836098"/>
            <a:ext cx="4893860" cy="318700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Claims :</a:t>
            </a:r>
          </a:p>
          <a:p>
            <a:r>
              <a:rPr lang="fr-FR" dirty="0" smtClean="0"/>
              <a:t>Large capture range </a:t>
            </a:r>
          </a:p>
          <a:p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robustness</a:t>
            </a:r>
            <a:r>
              <a:rPr lang="fr-FR" dirty="0" smtClean="0"/>
              <a:t> to noise</a:t>
            </a:r>
          </a:p>
          <a:p>
            <a:r>
              <a:rPr lang="fr-FR" dirty="0" smtClean="0"/>
              <a:t>Convergence in </a:t>
            </a:r>
            <a:r>
              <a:rPr lang="fr-FR" dirty="0" err="1" smtClean="0"/>
              <a:t>concavities</a:t>
            </a:r>
            <a:endParaRPr lang="fr-FR" dirty="0" smtClean="0"/>
          </a:p>
          <a:p>
            <a:r>
              <a:rPr lang="fr-FR" dirty="0" smtClean="0"/>
              <a:t>Good </a:t>
            </a:r>
            <a:r>
              <a:rPr lang="fr-FR" dirty="0" err="1" smtClean="0"/>
              <a:t>behavior</a:t>
            </a:r>
            <a:r>
              <a:rPr lang="fr-FR" dirty="0" smtClean="0"/>
              <a:t> on initialisation</a:t>
            </a:r>
          </a:p>
          <a:p>
            <a:r>
              <a:rPr lang="fr-FR" dirty="0" err="1" smtClean="0"/>
              <a:t>Reduced</a:t>
            </a:r>
            <a:r>
              <a:rPr lang="fr-FR" dirty="0" smtClean="0"/>
              <a:t> </a:t>
            </a:r>
            <a:r>
              <a:rPr lang="fr-FR" dirty="0" err="1" smtClean="0"/>
              <a:t>computational</a:t>
            </a:r>
            <a:r>
              <a:rPr lang="fr-FR" dirty="0" smtClean="0"/>
              <a:t> </a:t>
            </a:r>
            <a:r>
              <a:rPr lang="fr-FR" dirty="0" err="1" smtClean="0"/>
              <a:t>costs</a:t>
            </a:r>
            <a:endParaRPr lang="fr-FR" dirty="0" smtClean="0"/>
          </a:p>
        </p:txBody>
      </p:sp>
      <p:sp>
        <p:nvSpPr>
          <p:cNvPr id="4" name="Right Arrow 3"/>
          <p:cNvSpPr/>
          <p:nvPr/>
        </p:nvSpPr>
        <p:spPr>
          <a:xfrm>
            <a:off x="5390866" y="2497410"/>
            <a:ext cx="1078173" cy="1769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01133" y="1836098"/>
            <a:ext cx="4893860" cy="3187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Variation </a:t>
            </a:r>
            <a:r>
              <a:rPr lang="fr-FR" dirty="0" smtClean="0"/>
              <a:t>of VFC </a:t>
            </a:r>
            <a:r>
              <a:rPr lang="fr-FR" dirty="0" err="1" smtClean="0"/>
              <a:t>parameters</a:t>
            </a:r>
            <a:endParaRPr lang="fr-FR" dirty="0" smtClean="0"/>
          </a:p>
          <a:p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GVF for impulse and additive </a:t>
            </a:r>
            <a:r>
              <a:rPr lang="fr-FR" dirty="0" err="1" smtClean="0"/>
              <a:t>gaussian</a:t>
            </a:r>
            <a:r>
              <a:rPr lang="fr-FR" dirty="0" smtClean="0"/>
              <a:t> noise</a:t>
            </a:r>
          </a:p>
          <a:p>
            <a:r>
              <a:rPr lang="fr-FR" dirty="0" smtClean="0"/>
              <a:t>Test of the </a:t>
            </a:r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respect to </a:t>
            </a:r>
            <a:r>
              <a:rPr lang="fr-FR" dirty="0" err="1" smtClean="0"/>
              <a:t>concavities</a:t>
            </a:r>
            <a:endParaRPr lang="fr-FR" dirty="0" smtClean="0"/>
          </a:p>
          <a:p>
            <a:r>
              <a:rPr lang="fr-FR" dirty="0" smtClean="0"/>
              <a:t>Test of multiple initialisation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333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VFC </a:t>
            </a:r>
            <a:r>
              <a:rPr lang="fr-FR" dirty="0" err="1" smtClean="0"/>
              <a:t>Parameters</a:t>
            </a:r>
            <a:endParaRPr lang="fr-FR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141" y="1598567"/>
            <a:ext cx="2684131" cy="1335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3" y="1598575"/>
            <a:ext cx="2657409" cy="1335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145" y="1598567"/>
            <a:ext cx="2654091" cy="1339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4349379" y="2882884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= 16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089591" y="2882884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=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829804" y="2882884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= 64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141" y="3304548"/>
            <a:ext cx="2657409" cy="132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3" y="3306763"/>
            <a:ext cx="2657409" cy="1326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827" y="3304548"/>
            <a:ext cx="2657409" cy="13287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4322672" y="4639897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72" y="4639897"/>
                <a:ext cx="96012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7051381" y="4615148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381" y="4615148"/>
                <a:ext cx="96012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9780090" y="4615148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090" y="4615148"/>
                <a:ext cx="96012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140" y="5009229"/>
            <a:ext cx="2657409" cy="1362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2" y="5006094"/>
            <a:ext cx="2657409" cy="1357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826" y="5009229"/>
            <a:ext cx="2657409" cy="136503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4349379" y="6335156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379" y="6335156"/>
                <a:ext cx="960120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089591" y="6335156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91" y="6335156"/>
                <a:ext cx="96012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9780919" y="6363178"/>
                <a:ext cx="96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919" y="6363178"/>
                <a:ext cx="960120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/>
          <p:cNvSpPr txBox="1"/>
          <p:nvPr/>
        </p:nvSpPr>
        <p:spPr>
          <a:xfrm>
            <a:off x="523898" y="1869574"/>
            <a:ext cx="275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 R of the convolution kernel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523898" y="3642412"/>
                <a:ext cx="2755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of the magnitude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98" y="3642412"/>
                <a:ext cx="2755392" cy="646331"/>
              </a:xfrm>
              <a:prstGeom prst="rect">
                <a:avLst/>
              </a:prstGeom>
              <a:blipFill rotWithShape="0">
                <a:blip r:embed="rId17"/>
                <a:stretch>
                  <a:fillRect l="-154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523077" y="5361470"/>
                <a:ext cx="2755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of the magnitude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7" y="5361470"/>
                <a:ext cx="2755392" cy="646331"/>
              </a:xfrm>
              <a:prstGeom prst="rect">
                <a:avLst/>
              </a:prstGeom>
              <a:blipFill rotWithShape="0">
                <a:blip r:embed="rId18"/>
                <a:stretch>
                  <a:fillRect l="-154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9062-B1C4-46DE-B4F5-2506EEA4A203}" type="datetime1">
              <a:rPr lang="fr-FR" smtClean="0"/>
              <a:t>02/12/2014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Paumier N. &amp; This A.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53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4" grpId="0"/>
      <p:bldP spid="15" grpId="0"/>
      <p:bldP spid="16" grpId="0"/>
      <p:bldP spid="21" grpId="0"/>
      <p:bldP spid="22" grpId="0"/>
      <p:bldP spid="18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435</Words>
  <Application>Microsoft Office PowerPoint</Application>
  <PresentationFormat>Grand écran</PresentationFormat>
  <Paragraphs>129</Paragraphs>
  <Slides>20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Office Theme</vt:lpstr>
      <vt:lpstr>Conception personnalisée</vt:lpstr>
      <vt:lpstr>Active Contour External Force Using Vector Field Convolution for Image Segmentation</vt:lpstr>
      <vt:lpstr>Active contours : Goal</vt:lpstr>
      <vt:lpstr>Active contours – Energy minimisation Internal energy</vt:lpstr>
      <vt:lpstr>Active contours – Energy minimisation External energy</vt:lpstr>
      <vt:lpstr>Active contours : Update scheme</vt:lpstr>
      <vt:lpstr>External force using Gradient Vector Flow </vt:lpstr>
      <vt:lpstr>External Force using Vector Field Convolution</vt:lpstr>
      <vt:lpstr>Analysis of active contours using VFC </vt:lpstr>
      <vt:lpstr>VFC Parameters</vt:lpstr>
      <vt:lpstr>Robustness to contour initialisation</vt:lpstr>
      <vt:lpstr>Convergence to concavities (1/2) </vt:lpstr>
      <vt:lpstr>Convergence to concavities (2/2)</vt:lpstr>
      <vt:lpstr>Robustness to noise : GVF with salt&amp;pepper noise</vt:lpstr>
      <vt:lpstr>Robustness to noise : VFC with salt&amp;pepper noise</vt:lpstr>
      <vt:lpstr>Robustness to noise : GVF with additive gaussian noise </vt:lpstr>
      <vt:lpstr>Robustness to noise : VFC with gaussian noise</vt:lpstr>
      <vt:lpstr>Robustness to noise : impact of the kernel radius ?</vt:lpstr>
      <vt:lpstr>Conclusion</vt:lpstr>
      <vt:lpstr>Conclusion</vt:lpstr>
      <vt:lpstr>Further work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athis</dc:creator>
  <cp:lastModifiedBy>Nicolas</cp:lastModifiedBy>
  <cp:revision>38</cp:revision>
  <dcterms:created xsi:type="dcterms:W3CDTF">2014-12-02T09:04:27Z</dcterms:created>
  <dcterms:modified xsi:type="dcterms:W3CDTF">2014-12-02T22:01:15Z</dcterms:modified>
</cp:coreProperties>
</file>